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9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790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787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338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74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887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761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214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385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439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445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732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FB6D-1FA4-4D29-B2EE-C17F35D91817}" type="datetimeFigureOut">
              <a:rPr lang="es-EC" smtClean="0"/>
              <a:t>8/12/2020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D55F6-5FE8-48AB-ADEE-36D9FB05B0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569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ican.va/edocs/ESL0081/_INDEX.HTM" TargetMode="External"/><Relationship Id="rId2" Type="http://schemas.openxmlformats.org/officeDocument/2006/relationships/hyperlink" Target="http://www.vatican.va/edocs/ESL0042/_INDEX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"/>
            <a:ext cx="12192000" cy="4957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es-ES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s-ES" sz="4000" dirty="0"/>
              <a:t> </a:t>
            </a:r>
            <a:r>
              <a:rPr lang="es-ES" sz="4000" dirty="0" smtClean="0"/>
              <a:t>              </a:t>
            </a:r>
            <a:endParaRPr lang="es-ES" sz="4000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es-ES" sz="4000" dirty="0"/>
          </a:p>
          <a:p>
            <a:pPr marL="0" indent="0" algn="ctr">
              <a:lnSpc>
                <a:spcPct val="120000"/>
              </a:lnSpc>
              <a:buNone/>
            </a:pPr>
            <a:endParaRPr lang="es-ES" sz="40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s-ES" sz="4000" dirty="0" smtClean="0"/>
              <a:t>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s-ES" sz="4000" dirty="0" smtClean="0"/>
              <a:t>       </a:t>
            </a:r>
            <a:r>
              <a:rPr lang="es-ES" sz="17600" dirty="0" smtClean="0"/>
              <a:t>TEMA </a:t>
            </a:r>
            <a:r>
              <a:rPr lang="es-ES" sz="17600" dirty="0" smtClean="0"/>
              <a:t>I</a:t>
            </a:r>
            <a:endParaRPr lang="es-ES" sz="176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s-ES" sz="17600" b="1" dirty="0" smtClean="0"/>
              <a:t>“INTRODUCCIÓN A LA DOCTRINA </a:t>
            </a:r>
            <a:r>
              <a:rPr lang="es-ES" sz="17600" b="1" dirty="0" smtClean="0"/>
              <a:t>SOCIAL   </a:t>
            </a:r>
            <a:endParaRPr lang="es-ES" sz="17600" b="1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s-ES" sz="17600" b="1" dirty="0"/>
              <a:t> </a:t>
            </a:r>
            <a:r>
              <a:rPr lang="es-ES" sz="17600" b="1" dirty="0" smtClean="0"/>
              <a:t>      DE </a:t>
            </a:r>
            <a:r>
              <a:rPr lang="es-ES" sz="17600" b="1" dirty="0" smtClean="0"/>
              <a:t>LA </a:t>
            </a:r>
            <a:r>
              <a:rPr lang="es-ES" sz="17600" b="1" dirty="0" smtClean="0"/>
              <a:t>IGLESIA”</a:t>
            </a:r>
            <a:endParaRPr lang="es-ES" sz="17600" b="1" dirty="0"/>
          </a:p>
        </p:txBody>
      </p:sp>
      <p:sp>
        <p:nvSpPr>
          <p:cNvPr id="16" name="CuadroTexto 15"/>
          <p:cNvSpPr txBox="1"/>
          <p:nvPr/>
        </p:nvSpPr>
        <p:spPr>
          <a:xfrm flipH="1">
            <a:off x="9747955" y="5299700"/>
            <a:ext cx="2319780" cy="221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4840224"/>
            <a:ext cx="12192000" cy="2017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UN HUMANISMO INTEGRAL Y SOLIDARIO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pic>
        <p:nvPicPr>
          <p:cNvPr id="6" name="Picture 3" descr="C:\Users\lchito.PSAMBATO\Desktop\Logotip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864" y="134113"/>
            <a:ext cx="4584192" cy="128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798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307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El </a:t>
            </a:r>
            <a:r>
              <a:rPr lang="es-ES" b="1" dirty="0"/>
              <a:t>significado del documento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1093076"/>
            <a:ext cx="12191999" cy="57649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es-ES" sz="3300" b="1" dirty="0" smtClean="0"/>
          </a:p>
          <a:p>
            <a:pPr algn="just"/>
            <a:r>
              <a:rPr lang="es-ES" sz="3300" b="1" dirty="0"/>
              <a:t> </a:t>
            </a:r>
            <a:r>
              <a:rPr lang="es-ES" sz="3300" dirty="0"/>
              <a:t>El cristiano sabe que puede encontrar en la doctrina social de la Iglesia los principios de reflexión, los criterios de juicio y las directrices de acción como base para promover un humanismo integral y solidario. </a:t>
            </a:r>
            <a:endParaRPr lang="es-ES" sz="3300" dirty="0" smtClean="0"/>
          </a:p>
          <a:p>
            <a:pPr marL="0" indent="0" algn="just">
              <a:buNone/>
            </a:pPr>
            <a:endParaRPr lang="es-ES" sz="3300" dirty="0"/>
          </a:p>
          <a:p>
            <a:pPr marL="0" indent="0" algn="just">
              <a:buNone/>
            </a:pPr>
            <a:r>
              <a:rPr lang="es-ES" sz="3300" dirty="0" smtClean="0"/>
              <a:t>Difundir </a:t>
            </a:r>
            <a:r>
              <a:rPr lang="es-ES" sz="3300" dirty="0"/>
              <a:t>esta doctrina </a:t>
            </a:r>
            <a:r>
              <a:rPr lang="es-ES" sz="3300" dirty="0" smtClean="0"/>
              <a:t>es una </a:t>
            </a:r>
            <a:r>
              <a:rPr lang="es-ES" sz="3300" dirty="0"/>
              <a:t>verdadera prioridad </a:t>
            </a:r>
            <a:r>
              <a:rPr lang="es-ES" sz="3300" dirty="0" smtClean="0"/>
              <a:t>pastoral</a:t>
            </a:r>
            <a:r>
              <a:rPr lang="es-ES" sz="3300" dirty="0"/>
              <a:t> </a:t>
            </a:r>
            <a:r>
              <a:rPr lang="es-ES" sz="3300" dirty="0" smtClean="0"/>
              <a:t>e </a:t>
            </a:r>
            <a:r>
              <a:rPr lang="es-ES" sz="3300" dirty="0"/>
              <a:t>iluminadas por ella, sean capaces de interpretar la realidad de hoy y de buscar caminos apropiados para la acción</a:t>
            </a:r>
            <a:r>
              <a:rPr lang="es-ES" sz="3300" dirty="0" smtClean="0"/>
              <a:t>.</a:t>
            </a:r>
          </a:p>
          <a:p>
            <a:pPr algn="just"/>
            <a:r>
              <a:rPr lang="es-ES" sz="3300" dirty="0" smtClean="0"/>
              <a:t>Este </a:t>
            </a:r>
            <a:r>
              <a:rPr lang="es-ES" sz="3300" dirty="0"/>
              <a:t>documento pretende presentar, de manera completa y sistemática, aunque sintética, la enseñanza social, que es fruto de la sabia reflexión magisterial y expresión del constante compromiso de la </a:t>
            </a:r>
            <a:r>
              <a:rPr lang="es-ES" sz="3300" dirty="0" smtClean="0"/>
              <a:t>Iglesia.</a:t>
            </a:r>
          </a:p>
          <a:p>
            <a:pPr algn="just"/>
            <a:r>
              <a:rPr lang="es-ES" sz="3300" dirty="0" smtClean="0"/>
              <a:t>Es </a:t>
            </a:r>
            <a:r>
              <a:rPr lang="es-ES" sz="3300" dirty="0"/>
              <a:t>inseparable el encuentro entre el Evangelio y los problemas que el hombre afronta en su camino histórico</a:t>
            </a:r>
            <a:r>
              <a:rPr lang="es-ES" sz="3300" dirty="0" smtClean="0"/>
              <a:t>.</a:t>
            </a:r>
          </a:p>
          <a:p>
            <a:pPr algn="just"/>
            <a:r>
              <a:rPr lang="es-ES" sz="3300" b="1" dirty="0"/>
              <a:t> </a:t>
            </a:r>
            <a:r>
              <a:rPr lang="es-ES" sz="3300" dirty="0"/>
              <a:t>El documento presenta un cuadro de conjunto de las líneas fundamentales del “cuerpo” doctrinal de la enseñanza social católica, permitiendo afrontar adecuadamente las cuestiones sociales de nuestro tiempo.</a:t>
            </a:r>
            <a:endParaRPr lang="es-EC" sz="3300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C" dirty="0"/>
          </a:p>
          <a:p>
            <a:pPr marL="0" indent="0" algn="just">
              <a:buNone/>
            </a:pPr>
            <a:r>
              <a:rPr lang="es-ES" dirty="0"/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844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74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El </a:t>
            </a:r>
            <a:r>
              <a:rPr lang="es-ES" b="1" dirty="0"/>
              <a:t>significado del documento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977462"/>
            <a:ext cx="12192000" cy="58805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s-ES" b="1" dirty="0" smtClean="0"/>
          </a:p>
          <a:p>
            <a:pPr algn="just"/>
            <a:r>
              <a:rPr lang="es-ES" sz="3800" dirty="0" smtClean="0"/>
              <a:t>El </a:t>
            </a:r>
            <a:r>
              <a:rPr lang="es-ES" sz="3800" dirty="0"/>
              <a:t>documento se propone como un </a:t>
            </a:r>
            <a:r>
              <a:rPr lang="es-ES" sz="3800" dirty="0" smtClean="0"/>
              <a:t>subsidio o instrumento </a:t>
            </a:r>
            <a:r>
              <a:rPr lang="es-ES" sz="3800" dirty="0"/>
              <a:t>para los fieles sobre la enseñanza de la moral social, </a:t>
            </a:r>
            <a:r>
              <a:rPr lang="es-ES" sz="3800" dirty="0" smtClean="0"/>
              <a:t>capaz </a:t>
            </a:r>
            <a:r>
              <a:rPr lang="es-ES" sz="3800" dirty="0"/>
              <a:t>de responder a las exigencias de nuestro tiempo, </a:t>
            </a:r>
            <a:r>
              <a:rPr lang="es-ES" sz="3800" dirty="0" smtClean="0"/>
              <a:t>todos</a:t>
            </a:r>
            <a:r>
              <a:rPr lang="es-ES" sz="3800" i="1" dirty="0" smtClean="0"/>
              <a:t> </a:t>
            </a:r>
            <a:r>
              <a:rPr lang="es-ES" sz="3800" dirty="0"/>
              <a:t>los miembros de la Iglesia son partícipes de su dimensión secular </a:t>
            </a:r>
            <a:r>
              <a:rPr lang="es-EC" sz="3800" dirty="0"/>
              <a:t>y de </a:t>
            </a:r>
            <a:r>
              <a:rPr lang="es-ES" sz="3800" dirty="0"/>
              <a:t>aquellos que desean sinceramente el bien del </a:t>
            </a:r>
            <a:r>
              <a:rPr lang="es-ES" sz="3800" dirty="0" smtClean="0"/>
              <a:t>hombre.</a:t>
            </a:r>
          </a:p>
          <a:p>
            <a:pPr algn="just"/>
            <a:r>
              <a:rPr lang="es-ES" sz="3800" dirty="0" smtClean="0"/>
              <a:t>Los </a:t>
            </a:r>
            <a:r>
              <a:rPr lang="es-ES" sz="3800" dirty="0"/>
              <a:t>primeros destinatarios de este documento son los Obispos, que deben encontrar las formas más apropiadas para su difusión y su correcta </a:t>
            </a:r>
            <a:r>
              <a:rPr lang="es-ES" sz="3800" dirty="0" smtClean="0"/>
              <a:t>interpretación.</a:t>
            </a:r>
          </a:p>
          <a:p>
            <a:pPr algn="just"/>
            <a:r>
              <a:rPr lang="es-ES" sz="3800" dirty="0" smtClean="0"/>
              <a:t>Los </a:t>
            </a:r>
            <a:r>
              <a:rPr lang="es-ES" sz="3800" dirty="0"/>
              <a:t>fieles laicos, por el bautismo son corresponsables de la Evangelización  a la luz de las palabras inmutables del Evangelio, recabar principios de reflexión, criterios de juicio y orientaciones para la </a:t>
            </a:r>
            <a:r>
              <a:rPr lang="es-ES" sz="3800" dirty="0" smtClean="0"/>
              <a:t>acción.</a:t>
            </a:r>
            <a:endParaRPr lang="es-EC" sz="3800" dirty="0" smtClean="0"/>
          </a:p>
          <a:p>
            <a:pPr algn="just"/>
            <a:r>
              <a:rPr lang="es-ES" sz="3800" dirty="0" smtClean="0"/>
              <a:t>Este </a:t>
            </a:r>
            <a:r>
              <a:rPr lang="es-ES" sz="3800" dirty="0"/>
              <a:t>Documento se propone también a los hermanos de otras Iglesias y Comunidades Eclesiales que  están comprometidos en el servicio al bien común</a:t>
            </a:r>
            <a:r>
              <a:rPr lang="es-ES" sz="3800" i="1" dirty="0"/>
              <a:t>.</a:t>
            </a:r>
            <a:r>
              <a:rPr lang="es-ES" sz="3800" dirty="0"/>
              <a:t> Es un tesoro de cosas nuevas y antiguas (cf.</a:t>
            </a:r>
            <a:r>
              <a:rPr lang="es-ES" sz="3800" i="1" dirty="0"/>
              <a:t> Mt</a:t>
            </a:r>
            <a:r>
              <a:rPr lang="es-ES" sz="3800" dirty="0"/>
              <a:t> 13,52), que la Iglesia quiere compartir, para agradecer a Dios, de quien “desciende toda dádiva buena y todo don perfecto” (</a:t>
            </a:r>
            <a:r>
              <a:rPr lang="es-ES" sz="3800" dirty="0" err="1"/>
              <a:t>St</a:t>
            </a:r>
            <a:r>
              <a:rPr lang="es-ES" sz="3800" dirty="0"/>
              <a:t> 1,17).</a:t>
            </a:r>
            <a:endParaRPr lang="es-EC" sz="3800" dirty="0"/>
          </a:p>
          <a:p>
            <a:pPr marL="0" indent="0" algn="just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226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48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Al </a:t>
            </a:r>
            <a:r>
              <a:rPr lang="es-ES" b="1" dirty="0"/>
              <a:t>servicio de la verdad plena del hombre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0" y="1104898"/>
            <a:ext cx="12191999" cy="57531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ES" b="1" dirty="0" smtClean="0"/>
          </a:p>
          <a:p>
            <a:pPr algn="just"/>
            <a:r>
              <a:rPr lang="es-ES" dirty="0" smtClean="0"/>
              <a:t>Este </a:t>
            </a:r>
            <a:r>
              <a:rPr lang="es-ES" dirty="0"/>
              <a:t>documento es un acto de servicio de la Iglesia a los hombres y mujeres de nuestro tiempo, coloca como eje de toda la exposición al hombre “todo entero, cuerpo y alma, corazón y conciencia, inteligencia y voluntad”. </a:t>
            </a:r>
          </a:p>
          <a:p>
            <a:pPr marL="0" indent="0" algn="just">
              <a:buNone/>
            </a:pPr>
            <a:r>
              <a:rPr lang="es-ES" dirty="0"/>
              <a:t>En esta tarea, “no impulsa a la Iglesia ambición terrena alguna. Sólo desea una cosa: continuar, bajo la guía del Espíritu, la obra misma de Cristo, quien vino al mundo para dar testimonio de la verdad, para salvar y no para juzgar, para servir y no para ser servido”.</a:t>
            </a:r>
            <a:endParaRPr lang="es-EC" dirty="0"/>
          </a:p>
          <a:p>
            <a:endParaRPr lang="es-EC" dirty="0"/>
          </a:p>
          <a:p>
            <a:pPr algn="just"/>
            <a:r>
              <a:rPr lang="es-ES" dirty="0" smtClean="0"/>
              <a:t>Con </a:t>
            </a:r>
            <a:r>
              <a:rPr lang="es-ES" dirty="0"/>
              <a:t>el presente documento, la Iglesia quiere ofrecer una contribución de verdad a la cuestión del lugar que ocupa el hombre en la naturaleza y en la </a:t>
            </a:r>
            <a:r>
              <a:rPr lang="es-ES" dirty="0" smtClean="0"/>
              <a:t>sociedad tratando </a:t>
            </a:r>
            <a:r>
              <a:rPr lang="es-ES" dirty="0"/>
              <a:t>de dar un sentido a la existencia y al misterio que la envuelve. </a:t>
            </a:r>
            <a:endParaRPr lang="es-EC" dirty="0"/>
          </a:p>
        </p:txBody>
      </p:sp>
      <p:sp>
        <p:nvSpPr>
          <p:cNvPr id="5" name="AutoShape 6" descr="Una Pregunta Inesperada Reflexion | Radio Roja 92.9 FM | Can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8" descr="Una Pregunta Inesperada Reflexion | Radio Roja 92.9 FM | Can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7" name="AutoShape 10" descr="Una Pregunta Inesperada Reflexion | Radio Roja 92.9 FM | Can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43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277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b="1" dirty="0"/>
              <a:t>Al servicio de la verdad plena del </a:t>
            </a:r>
            <a:r>
              <a:rPr lang="es-ES" b="1" dirty="0" smtClean="0"/>
              <a:t>hombre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1292774"/>
            <a:ext cx="12191999" cy="55652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endParaRPr lang="es-ES" b="1" dirty="0" smtClean="0"/>
          </a:p>
          <a:p>
            <a:pPr algn="just"/>
            <a:r>
              <a:rPr lang="es-ES" dirty="0" smtClean="0"/>
              <a:t>El </a:t>
            </a:r>
            <a:r>
              <a:rPr lang="es-ES" dirty="0"/>
              <a:t>documento es también una orientación que se imprime a la existencia, a la convivencia social y a la historia, revelada en la búsqueda de la </a:t>
            </a:r>
            <a:r>
              <a:rPr lang="es-ES" dirty="0" smtClean="0"/>
              <a:t>verdad.</a:t>
            </a:r>
          </a:p>
          <a:p>
            <a:pPr marL="0" indent="0" algn="just">
              <a:buNone/>
            </a:pPr>
            <a:r>
              <a:rPr lang="es-ES" dirty="0"/>
              <a:t>Los interrogantes radicales que acompañan desde el inicio el camino de los hombres, adquieren, en nuestro tiempo, importancia aún mayor por la amplitud de los desafíos:</a:t>
            </a:r>
            <a:endParaRPr lang="es-EC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C" dirty="0"/>
              <a:t>El primero de los grandes desafíos es la de verdad misma del ser- hombre. </a:t>
            </a:r>
            <a:r>
              <a:rPr lang="es-ES" dirty="0"/>
              <a:t>El límite y la relación entre naturaleza, técnica y moral.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dirty="0"/>
              <a:t>Un segundo desafío es el que presenta la comprensión y la gestión del pluralismo y de las diferencias en todos los ámbitos.</a:t>
            </a:r>
            <a:endParaRPr lang="es-EC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dirty="0"/>
              <a:t>El tercer desafío es la globalización, que tiene un significado más amplio y más profundo que el simplemente económico.</a:t>
            </a:r>
            <a:endParaRPr lang="es-EC" dirty="0"/>
          </a:p>
          <a:p>
            <a:pPr algn="just"/>
            <a:endParaRPr lang="es-ES" dirty="0" smtClean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19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444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b="1" dirty="0"/>
              <a:t>Al servicio de la verdad plena del hombre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1314450"/>
            <a:ext cx="12192000" cy="55435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ES" b="1" dirty="0"/>
          </a:p>
          <a:p>
            <a:pPr algn="just"/>
            <a:r>
              <a:rPr lang="es-ES" sz="3600" dirty="0" smtClean="0"/>
              <a:t>Los </a:t>
            </a:r>
            <a:r>
              <a:rPr lang="es-ES" sz="3600" dirty="0"/>
              <a:t>discípulos de Jesucristo se saben interrogados por </a:t>
            </a:r>
            <a:r>
              <a:rPr lang="es-ES" sz="3600" dirty="0" smtClean="0"/>
              <a:t>la </a:t>
            </a:r>
            <a:r>
              <a:rPr lang="es-ES" sz="3600" dirty="0"/>
              <a:t>búsqueda de la verdad y del sentido de la existencia personal y social. </a:t>
            </a:r>
            <a:r>
              <a:rPr lang="es-ES" sz="3600" dirty="0" smtClean="0"/>
              <a:t>Contribuyendo </a:t>
            </a:r>
            <a:r>
              <a:rPr lang="es-ES" sz="3600" dirty="0"/>
              <a:t>a esta búsqueda con su testimonio generoso del don que la humanidad ha recibido. </a:t>
            </a:r>
            <a:endParaRPr lang="es-ES" sz="3600" dirty="0" smtClean="0"/>
          </a:p>
          <a:p>
            <a:pPr algn="just"/>
            <a:r>
              <a:rPr lang="es-ES" sz="3600" dirty="0" smtClean="0"/>
              <a:t>La </a:t>
            </a:r>
            <a:r>
              <a:rPr lang="es-ES" sz="3600" dirty="0"/>
              <a:t>Iglesia camina junto a toda la humanidad por los senderos de la historia. Vive en el mundo y, sin ser del mundo (</a:t>
            </a:r>
            <a:r>
              <a:rPr lang="es-ES" sz="3600" dirty="0" err="1"/>
              <a:t>Jn</a:t>
            </a:r>
            <a:r>
              <a:rPr lang="es-ES" sz="3600" dirty="0"/>
              <a:t>. 17,14-16), está llamada a servirlo siguiendo su propia e íntima vocación</a:t>
            </a:r>
            <a:r>
              <a:rPr lang="es-ES" sz="3600" dirty="0" smtClean="0"/>
              <a:t>.(San Pablo)</a:t>
            </a:r>
          </a:p>
          <a:p>
            <a:pPr algn="just"/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1152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97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/>
            <a:r>
              <a:rPr lang="es-ES" b="1" dirty="0"/>
              <a:t>Bajo el signo de la solidaridad, del respeto y del </a:t>
            </a:r>
            <a:r>
              <a:rPr lang="es-ES" b="1" dirty="0" smtClean="0"/>
              <a:t>amor</a:t>
            </a:r>
            <a:endParaRPr lang="es-EC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0" y="1409700"/>
            <a:ext cx="12192000" cy="54483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endParaRPr lang="es-ES" sz="4400" dirty="0" smtClean="0"/>
          </a:p>
          <a:p>
            <a:pPr marL="0" indent="0" algn="just">
              <a:buNone/>
            </a:pPr>
            <a:r>
              <a:rPr lang="es-ES" sz="4400" dirty="0" smtClean="0"/>
              <a:t>El </a:t>
            </a:r>
            <a:r>
              <a:rPr lang="es-ES" sz="4400" dirty="0"/>
              <a:t>Concilio Vaticano II ha querido dar una elocuente demostración de la solidaridad, del respeto y del amor por la familia humana, </a:t>
            </a:r>
            <a:r>
              <a:rPr lang="es-ES" sz="4400" dirty="0" smtClean="0"/>
              <a:t>aclarándolos </a:t>
            </a:r>
            <a:r>
              <a:rPr lang="es-ES" sz="4400" dirty="0"/>
              <a:t>a la luz del Evangelio y </a:t>
            </a:r>
            <a:r>
              <a:rPr lang="es-ES" sz="4400" dirty="0" smtClean="0"/>
              <a:t>conducida </a:t>
            </a:r>
            <a:r>
              <a:rPr lang="es-ES" sz="4400" dirty="0"/>
              <a:t>por el Espíritu Santo, que ha recibido de su Fundador. 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39922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just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Bajo </a:t>
            </a:r>
            <a:r>
              <a:rPr lang="es-ES" b="1" dirty="0"/>
              <a:t>el signo de la solidaridad, del respeto y del amor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047610" y="922338"/>
            <a:ext cx="8144390" cy="59356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4000" dirty="0" smtClean="0"/>
              <a:t>La </a:t>
            </a:r>
            <a:r>
              <a:rPr lang="es-ES" sz="4000" dirty="0"/>
              <a:t>Iglesia, con este documento </a:t>
            </a:r>
            <a:r>
              <a:rPr lang="es-ES" sz="4000" dirty="0" smtClean="0"/>
              <a:t>propone </a:t>
            </a:r>
            <a:r>
              <a:rPr lang="es-ES" sz="4000" dirty="0"/>
              <a:t>a todos los hombres un humanismo a la altura del designio de amor de Dios sobre la historia, un humanismo integral y solidario, este humanismo podrá ser realizado si cada hombre y mujer y sus comunidades saben cultivar en sí mismos las virtudes morales y sociales y difundirlas en la sociedad. </a:t>
            </a:r>
            <a:endParaRPr lang="es-EC" sz="4000" dirty="0"/>
          </a:p>
          <a:p>
            <a:endParaRPr lang="es-EC" sz="4000" dirty="0"/>
          </a:p>
        </p:txBody>
      </p:sp>
      <p:sp>
        <p:nvSpPr>
          <p:cNvPr id="5" name="AutoShape 8" descr="Movimiento de Laicos San José de Gerona... - Movimiento de Laicos San José  de Gerona Ambato - Ecuador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10" descr="Movimiento de Laicos San José de Gerona... - Movimiento de Laicos San José  de Gerona Ambato - Ecuador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7" name="AutoShape 12" descr="Movimiento de Laicos San José de Gerona... - Movimiento de Laicos San José  de Gerona Ambato - Ecuador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8" name="AutoShape 14" descr="Movimiento de Laicos San José de Gerona... - Movimiento de Laicos San José  de Gerona Ambato - Ecuador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9" name="AutoShape 16" descr="Movimiento de Laicos San José de Gerona... - Movimiento de Laicos San José  de Gerona Ambato - Ecuador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0" name="AutoShape 18" descr="Publicaciones - Diócesis de Ambato"/>
          <p:cNvSpPr>
            <a:spLocks noChangeAspect="1" noChangeArrowheads="1"/>
          </p:cNvSpPr>
          <p:nvPr/>
        </p:nvSpPr>
        <p:spPr bwMode="auto">
          <a:xfrm>
            <a:off x="917575" y="617537"/>
            <a:ext cx="39621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4116" name="Picture 20" descr="https://scontent.fuio19-1.fna.fbcdn.net/v/t1.0-9/64472006_1058622407660727_6297927506397757440_n.jpg?_nc_cat=108&amp;ccb=2&amp;_nc_sid=8bfeb9&amp;_nc_eui2=AeE-U3z6aXVW1IXfbu9gS4eVOtKg7XMi7tQ60qDtcyLu1MZfp5WGtR2AwTmh5rijxQIyPZ3iOnfK1Z1it5itEtqP&amp;_nc_ohc=nEjKvNjugb4AX9A0pYq&amp;_nc_ht=scontent.fuio19-1.fna&amp;oh=e474386168dc07c49a27b1b2bf45640a&amp;oe=5FD2C97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81699"/>
            <a:ext cx="3739635" cy="3033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8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478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PRESENTACION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47838"/>
            <a:ext cx="12192000" cy="51101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CON EL ANIMO DE IR DESCUBRIENDO LA RIQUEZA DEL MAGISTERIO DE LA IGLESIA </a:t>
            </a:r>
            <a:r>
              <a:rPr lang="es-ES" dirty="0" smtClean="0"/>
              <a:t>, LA DIOCESIS DE AMBATO Y  LA PASTORAL SOCIAL CARITAS, A TRAVES DEL AREA DE EVANGELIZACION Y DESARROLLO HUMANO INTEGRAL Y SOLIDARIO, HA QUERIDO TOMAR UNO DE LOS ASPECTOS QUE HAN MARCADO CAMBIOS SUSTANCIALES EN EL CONVIVIR SOCIAL DE LA HISTORIA DE NUESTROS PUEBLOS, ASUMIENDO CON RESPONSABILIDAD E ILUMINADOS POR LA LUZ DE CRISTO  EL PAPEL QUE CORRESPONDE </a:t>
            </a:r>
            <a:r>
              <a:rPr lang="es-ES" dirty="0"/>
              <a:t>ESPECIALMENTE</a:t>
            </a:r>
            <a:r>
              <a:rPr lang="es-ES" dirty="0" smtClean="0"/>
              <a:t> A LOS FIELES LAICOS, </a:t>
            </a:r>
            <a:r>
              <a:rPr lang="es-ES" dirty="0"/>
              <a:t>DANDO RESPUESTA A LA PROBLEMÁTICA SOCIAL</a:t>
            </a:r>
            <a:r>
              <a:rPr lang="es-ES" dirty="0" smtClean="0"/>
              <a:t> FRENTE A LOS DESAFIOS QUE ENFRENTA LA SOCIEDAD. </a:t>
            </a:r>
          </a:p>
          <a:p>
            <a:pPr marL="0" indent="0" algn="ctr">
              <a:buNone/>
            </a:pPr>
            <a:r>
              <a:rPr lang="es-ES" dirty="0" smtClean="0"/>
              <a:t>P. CESAR GONZALEZ</a:t>
            </a:r>
          </a:p>
          <a:p>
            <a:pPr marL="0" indent="0" algn="ctr">
              <a:buNone/>
            </a:pPr>
            <a:r>
              <a:rPr lang="es-ES" dirty="0" smtClean="0"/>
              <a:t>COORDINADOR DEL AREA DE EVANGELIZACION Y DHIS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48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" y="1"/>
            <a:ext cx="7172332" cy="68579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dirty="0"/>
              <a:t> </a:t>
            </a:r>
            <a:endParaRPr lang="es-EC" dirty="0" smtClean="0"/>
          </a:p>
          <a:p>
            <a:pPr marL="0" indent="0" algn="just">
              <a:buNone/>
            </a:pPr>
            <a:r>
              <a:rPr lang="es-ES" sz="3600" dirty="0" smtClean="0"/>
              <a:t>El </a:t>
            </a:r>
            <a:r>
              <a:rPr lang="es-ES" sz="3600" dirty="0"/>
              <a:t>compendio de la Doctrina Social de la Iglesia, elaborado por el pontificio Consejo “Justicia y Paz” por encargo de san Juan </a:t>
            </a:r>
            <a:r>
              <a:rPr lang="es-ES" sz="3600" dirty="0" smtClean="0"/>
              <a:t>Pablo </a:t>
            </a:r>
            <a:r>
              <a:rPr lang="es-ES" sz="3600" dirty="0"/>
              <a:t>II, fue publicado en 2004. </a:t>
            </a:r>
            <a:endParaRPr lang="es-ES" sz="3600" dirty="0" smtClean="0"/>
          </a:p>
          <a:p>
            <a:pPr marL="0" indent="0" algn="just">
              <a:buNone/>
            </a:pPr>
            <a:endParaRPr lang="es-ES" sz="3600" dirty="0" smtClean="0"/>
          </a:p>
          <a:p>
            <a:pPr marL="0" indent="0" algn="just">
              <a:buNone/>
            </a:pPr>
            <a:r>
              <a:rPr lang="es-ES" sz="3600" dirty="0" smtClean="0"/>
              <a:t>El </a:t>
            </a:r>
            <a:r>
              <a:rPr lang="es-ES" sz="3600" dirty="0"/>
              <a:t>compendio, presenta la doctrina social “de manera completa y sistemática, aunque sintética”, de acuerdo al deseo expresado por el santo Padre san Juan Pablo II</a:t>
            </a:r>
            <a:r>
              <a:rPr lang="es-ES" sz="3600" dirty="0" smtClean="0"/>
              <a:t>.</a:t>
            </a:r>
            <a:r>
              <a:rPr lang="es-EC" sz="3600" dirty="0"/>
              <a:t> </a:t>
            </a:r>
          </a:p>
          <a:p>
            <a:endParaRPr lang="es-EC" dirty="0"/>
          </a:p>
        </p:txBody>
      </p:sp>
      <p:pic>
        <p:nvPicPr>
          <p:cNvPr id="1028" name="Picture 4" descr="Las 15 imágenes imprescindibles de Juan Pablo II a los 15 años de su muer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542" y="1135571"/>
            <a:ext cx="4310139" cy="400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4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629021" y="0"/>
            <a:ext cx="8562979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ES" sz="3100" dirty="0" smtClean="0"/>
          </a:p>
          <a:p>
            <a:pPr marL="0" indent="0" algn="just">
              <a:buNone/>
            </a:pPr>
            <a:r>
              <a:rPr lang="es-ES" sz="3100" dirty="0" smtClean="0"/>
              <a:t>El </a:t>
            </a:r>
            <a:r>
              <a:rPr lang="es-ES" sz="3100" dirty="0"/>
              <a:t>Papa san Juan Pablo II, por su parte,  ha publicado tres grandes encíclicas </a:t>
            </a:r>
            <a:r>
              <a:rPr lang="es-ES" sz="3100" i="1" dirty="0" err="1"/>
              <a:t>Laborem</a:t>
            </a:r>
            <a:r>
              <a:rPr lang="es-ES" sz="3100" i="1" dirty="0"/>
              <a:t> </a:t>
            </a:r>
            <a:r>
              <a:rPr lang="es-ES" sz="3100" i="1" dirty="0" err="1"/>
              <a:t>exercens</a:t>
            </a:r>
            <a:r>
              <a:rPr lang="es-ES" sz="3100" dirty="0"/>
              <a:t>: (dedicada al trabajo humano) </a:t>
            </a:r>
            <a:r>
              <a:rPr lang="es-ES" sz="3100" i="1" u="sng" dirty="0" err="1">
                <a:hlinkClick r:id="rId2"/>
              </a:rPr>
              <a:t>Sollicitudo</a:t>
            </a:r>
            <a:r>
              <a:rPr lang="es-ES" sz="3100" i="1" u="sng" dirty="0">
                <a:hlinkClick r:id="rId2"/>
              </a:rPr>
              <a:t> </a:t>
            </a:r>
            <a:r>
              <a:rPr lang="es-ES" sz="3100" i="1" u="sng" dirty="0" err="1">
                <a:hlinkClick r:id="rId2"/>
              </a:rPr>
              <a:t>rei</a:t>
            </a:r>
            <a:r>
              <a:rPr lang="es-ES" sz="3100" i="1" u="sng" dirty="0">
                <a:hlinkClick r:id="rId2"/>
              </a:rPr>
              <a:t> </a:t>
            </a:r>
            <a:r>
              <a:rPr lang="es-ES" sz="3100" i="1" u="sng" dirty="0" err="1">
                <a:hlinkClick r:id="rId2"/>
              </a:rPr>
              <a:t>socialis</a:t>
            </a:r>
            <a:r>
              <a:rPr lang="es-ES" sz="3100" i="1" dirty="0"/>
              <a:t>:</a:t>
            </a:r>
            <a:r>
              <a:rPr lang="es-ES" sz="3100" dirty="0"/>
              <a:t> (</a:t>
            </a:r>
            <a:r>
              <a:rPr lang="es-EC" sz="3100" dirty="0"/>
              <a:t>la preocupación social de la Iglesia.</a:t>
            </a:r>
            <a:r>
              <a:rPr lang="es-ES" sz="3100" dirty="0"/>
              <a:t>) y </a:t>
            </a:r>
            <a:r>
              <a:rPr lang="es-ES" sz="3100" i="1" u="sng" dirty="0" err="1">
                <a:hlinkClick r:id="rId3"/>
              </a:rPr>
              <a:t>Centesimus</a:t>
            </a:r>
            <a:r>
              <a:rPr lang="es-ES" sz="3100" i="1" u="sng" dirty="0">
                <a:hlinkClick r:id="rId3"/>
              </a:rPr>
              <a:t> </a:t>
            </a:r>
            <a:r>
              <a:rPr lang="es-ES" sz="3100" i="1" u="sng" dirty="0" err="1">
                <a:hlinkClick r:id="rId3"/>
              </a:rPr>
              <a:t>annus</a:t>
            </a:r>
            <a:r>
              <a:rPr lang="es-ES" sz="3100" i="1" dirty="0"/>
              <a:t>:</a:t>
            </a:r>
            <a:r>
              <a:rPr lang="es-ES" sz="3100" dirty="0"/>
              <a:t> cien años de la primera encíclica </a:t>
            </a:r>
            <a:r>
              <a:rPr lang="es-ES" sz="3100" dirty="0" err="1"/>
              <a:t>Rerum</a:t>
            </a:r>
            <a:r>
              <a:rPr lang="es-ES" sz="3100" dirty="0"/>
              <a:t> </a:t>
            </a:r>
            <a:r>
              <a:rPr lang="es-ES" sz="3100" dirty="0" err="1"/>
              <a:t>Novarum</a:t>
            </a:r>
            <a:r>
              <a:rPr lang="es-ES" sz="3100" dirty="0"/>
              <a:t> –trabajo social de la Iglesia</a:t>
            </a:r>
            <a:r>
              <a:rPr lang="es-ES" sz="3100" i="1" dirty="0"/>
              <a:t> </a:t>
            </a:r>
            <a:r>
              <a:rPr lang="es-ES" sz="3100" dirty="0" smtClean="0"/>
              <a:t>(</a:t>
            </a:r>
            <a:r>
              <a:rPr lang="es-EC" sz="3100" dirty="0" smtClean="0"/>
              <a:t> </a:t>
            </a:r>
            <a:r>
              <a:rPr lang="es-EC" sz="3100" dirty="0"/>
              <a:t>dirigida a los obispos, al clero, a las familias religiosas, a los fieles de la Iglesia católica y a todos los hombres de buena voluntad).</a:t>
            </a:r>
            <a:r>
              <a:rPr lang="es-ES" sz="3100" dirty="0"/>
              <a:t> </a:t>
            </a:r>
            <a:endParaRPr lang="es-ES" sz="3100" dirty="0" smtClean="0"/>
          </a:p>
          <a:p>
            <a:pPr marL="0" indent="0" algn="just">
              <a:buNone/>
            </a:pPr>
            <a:endParaRPr lang="es-ES" sz="3100" dirty="0" smtClean="0"/>
          </a:p>
          <a:p>
            <a:pPr marL="0" indent="0" algn="just">
              <a:buNone/>
            </a:pPr>
            <a:r>
              <a:rPr lang="es-ES" sz="3100" dirty="0" smtClean="0"/>
              <a:t>Numerosos </a:t>
            </a:r>
            <a:r>
              <a:rPr lang="es-ES" sz="3100" dirty="0"/>
              <a:t>Obispos, en todas las partes del mundo, han contribuido en estos últimos años a profundizar la doctrina social de la Iglesia. </a:t>
            </a:r>
            <a:endParaRPr lang="es-ES" sz="3100" dirty="0" smtClean="0"/>
          </a:p>
          <a:p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497187" y="4921337"/>
            <a:ext cx="2207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 err="1" smtClean="0"/>
              <a:t>Solicitudo</a:t>
            </a:r>
            <a:r>
              <a:rPr lang="es-ES" i="1" dirty="0" smtClean="0"/>
              <a:t> </a:t>
            </a:r>
            <a:r>
              <a:rPr lang="es-ES" i="1" dirty="0" err="1" smtClean="0"/>
              <a:t>rei</a:t>
            </a:r>
            <a:r>
              <a:rPr lang="es-ES" i="1" dirty="0" smtClean="0"/>
              <a:t> </a:t>
            </a:r>
            <a:r>
              <a:rPr lang="es-ES" i="1" dirty="0" err="1" smtClean="0"/>
              <a:t>socialis</a:t>
            </a:r>
            <a:endParaRPr lang="es-EC" dirty="0"/>
          </a:p>
        </p:txBody>
      </p:sp>
      <p:sp>
        <p:nvSpPr>
          <p:cNvPr id="9" name="Rectángulo 8"/>
          <p:cNvSpPr/>
          <p:nvPr/>
        </p:nvSpPr>
        <p:spPr>
          <a:xfrm>
            <a:off x="497187" y="5652409"/>
            <a:ext cx="252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 err="1" smtClean="0"/>
              <a:t>Centesimus</a:t>
            </a:r>
            <a:r>
              <a:rPr lang="es-ES" i="1" dirty="0" smtClean="0"/>
              <a:t> </a:t>
            </a:r>
            <a:r>
              <a:rPr lang="es-ES" i="1" dirty="0" err="1" smtClean="0"/>
              <a:t>annus</a:t>
            </a:r>
            <a:endParaRPr lang="es-EC" dirty="0"/>
          </a:p>
        </p:txBody>
      </p:sp>
      <p:sp>
        <p:nvSpPr>
          <p:cNvPr id="10" name="Rectángulo 9"/>
          <p:cNvSpPr/>
          <p:nvPr/>
        </p:nvSpPr>
        <p:spPr>
          <a:xfrm>
            <a:off x="462455" y="4190265"/>
            <a:ext cx="252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 err="1"/>
              <a:t>Laborem</a:t>
            </a:r>
            <a:r>
              <a:rPr lang="es-ES" i="1" dirty="0"/>
              <a:t> </a:t>
            </a:r>
            <a:r>
              <a:rPr lang="es-ES" i="1" dirty="0" err="1" smtClean="0"/>
              <a:t>exercens</a:t>
            </a:r>
            <a:endParaRPr lang="es-EC" dirty="0"/>
          </a:p>
        </p:txBody>
      </p:sp>
      <p:pic>
        <p:nvPicPr>
          <p:cNvPr id="1026" name="Picture 2" descr="San Juan Pablo II / Vida, obra y santidad del Papa y san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5" y="804673"/>
            <a:ext cx="2902538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01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0"/>
            <a:ext cx="6956981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 smtClean="0"/>
              <a:t> </a:t>
            </a:r>
            <a:r>
              <a:rPr lang="es-ES" dirty="0"/>
              <a:t>lectura de estas páginas se propone ante todo para sostener y animar la acción de los cristianos en el campo social, especialmente de los fieles laicos, </a:t>
            </a:r>
            <a:r>
              <a:rPr lang="es-ES" dirty="0" smtClean="0"/>
              <a:t>que </a:t>
            </a:r>
            <a:r>
              <a:rPr lang="es-ES" dirty="0"/>
              <a:t>con la fuerza del Espíritu Santo sea, testimoniada desde la fidelidad a Jesucristo. </a:t>
            </a:r>
            <a:endParaRPr lang="es-ES" dirty="0" smtClean="0"/>
          </a:p>
          <a:p>
            <a:pPr marL="0" indent="0" algn="just">
              <a:buNone/>
            </a:pPr>
            <a:endParaRPr lang="es-EC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/>
              <a:t>El Papa san Juan Pablo II, confió que el presente documento ayude a la humanidad en la búsqueda diligente del bien </a:t>
            </a:r>
            <a:r>
              <a:rPr lang="es-ES" dirty="0" smtClean="0"/>
              <a:t>común. </a:t>
            </a:r>
            <a:endParaRPr lang="es-EC" dirty="0"/>
          </a:p>
        </p:txBody>
      </p:sp>
      <p:pic>
        <p:nvPicPr>
          <p:cNvPr id="3074" name="Picture 2" descr="Juan Pablo II, el Papa Santo más amado de la iglesia católic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30" y="893779"/>
            <a:ext cx="4553932" cy="46586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6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937"/>
            <a:ext cx="12192000" cy="108004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Elementos </a:t>
            </a:r>
            <a:r>
              <a:rPr lang="es-ES" b="1" dirty="0"/>
              <a:t>para llevar un Humanismo Integral y Solidario 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087985"/>
            <a:ext cx="6589986" cy="577001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buAutoNum type="alphaLcParenR"/>
            </a:pPr>
            <a:r>
              <a:rPr lang="es-ES" b="1" dirty="0" smtClean="0"/>
              <a:t>Al </a:t>
            </a:r>
            <a:r>
              <a:rPr lang="es-ES" b="1" dirty="0"/>
              <a:t>alba del tercer milenio </a:t>
            </a:r>
            <a:endParaRPr lang="es-ES" b="1" dirty="0" smtClean="0"/>
          </a:p>
          <a:p>
            <a:pPr marL="0" lvl="0" indent="0">
              <a:buNone/>
            </a:pPr>
            <a:endParaRPr lang="es-EC" dirty="0"/>
          </a:p>
          <a:p>
            <a:pPr marL="0" lvl="0" indent="0">
              <a:buNone/>
            </a:pPr>
            <a:r>
              <a:rPr lang="es-EC" dirty="0" smtClean="0"/>
              <a:t>b) </a:t>
            </a:r>
            <a:r>
              <a:rPr lang="es-ES" b="1" dirty="0"/>
              <a:t>El significado del </a:t>
            </a:r>
            <a:r>
              <a:rPr lang="es-ES" b="1" dirty="0" smtClean="0"/>
              <a:t>documento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 smtClean="0"/>
              <a:t>c) </a:t>
            </a:r>
            <a:r>
              <a:rPr lang="es-ES" b="1" dirty="0"/>
              <a:t>Al servicio de la verdad plena del </a:t>
            </a:r>
            <a:r>
              <a:rPr lang="es-ES" b="1" dirty="0" smtClean="0"/>
              <a:t>hombre</a:t>
            </a:r>
          </a:p>
          <a:p>
            <a:pPr marL="0" indent="0">
              <a:buNone/>
            </a:pPr>
            <a:endParaRPr lang="es-ES" b="1" dirty="0" smtClean="0"/>
          </a:p>
          <a:p>
            <a:pPr marL="0" lvl="0" indent="0">
              <a:buNone/>
            </a:pPr>
            <a:r>
              <a:rPr lang="es-ES" b="1" dirty="0" smtClean="0"/>
              <a:t>d) </a:t>
            </a:r>
            <a:r>
              <a:rPr lang="es-ES" b="1" dirty="0"/>
              <a:t>Bajo el signo de la solidaridad, del respeto y </a:t>
            </a:r>
            <a:r>
              <a:rPr lang="es-ES" b="1" dirty="0" smtClean="0"/>
              <a:t>    del amor</a:t>
            </a: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lv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4" name="AutoShape 2" descr="Compend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4" descr="Compen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30" name="Picture 6" descr="Compend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353" y="1087984"/>
            <a:ext cx="5738648" cy="5770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59312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Al </a:t>
            </a:r>
            <a:r>
              <a:rPr lang="es-ES" b="1" dirty="0"/>
              <a:t>alba del tercer milenio 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1593130"/>
            <a:ext cx="6716110" cy="52648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r>
              <a:rPr lang="es-ES" b="1" dirty="0" smtClean="0"/>
              <a:t>1</a:t>
            </a:r>
            <a:r>
              <a:rPr lang="es-ES" b="1" dirty="0"/>
              <a:t> </a:t>
            </a:r>
            <a:r>
              <a:rPr lang="es-ES" dirty="0"/>
              <a:t>La Iglesia, pueblo peregrino, se adentra en el tercer milenio de la era cristiana guiada por Cristo, el “gran Pastor” (</a:t>
            </a:r>
            <a:r>
              <a:rPr lang="es-ES" dirty="0" err="1"/>
              <a:t>Hb</a:t>
            </a:r>
            <a:r>
              <a:rPr lang="es-ES" dirty="0"/>
              <a:t> 13,20): Él es la Puerta Santa </a:t>
            </a:r>
            <a:r>
              <a:rPr lang="es-ES" dirty="0" smtClean="0"/>
              <a:t>(</a:t>
            </a:r>
            <a:r>
              <a:rPr lang="es-ES" dirty="0" err="1" smtClean="0"/>
              <a:t>Jn</a:t>
            </a:r>
            <a:r>
              <a:rPr lang="es-ES" dirty="0"/>
              <a:t> 10,9) Él es el Camino, la Verdad y la Vida </a:t>
            </a:r>
            <a:r>
              <a:rPr lang="es-ES" dirty="0" smtClean="0"/>
              <a:t>(</a:t>
            </a:r>
            <a:r>
              <a:rPr lang="es-ES" dirty="0"/>
              <a:t> </a:t>
            </a:r>
            <a:r>
              <a:rPr lang="es-ES" dirty="0" err="1"/>
              <a:t>Jn</a:t>
            </a:r>
            <a:r>
              <a:rPr lang="es-ES" dirty="0"/>
              <a:t> 14,6). Nos ha dado la salvación y por la que ha pagado un alto precio ( 1 Co 6,20; 1 P 1,18-19), </a:t>
            </a:r>
            <a:endParaRPr lang="es-ES" dirty="0" smtClean="0"/>
          </a:p>
          <a:p>
            <a:pPr marL="0" indent="0" algn="just">
              <a:buNone/>
            </a:pPr>
            <a:endParaRPr lang="es-ES" b="1" dirty="0"/>
          </a:p>
          <a:p>
            <a:pPr marL="0" indent="0" algn="just">
              <a:buNone/>
            </a:pPr>
            <a:r>
              <a:rPr lang="es-ES" b="1" dirty="0" smtClean="0"/>
              <a:t>2</a:t>
            </a:r>
            <a:r>
              <a:rPr lang="es-ES" b="1" dirty="0"/>
              <a:t> </a:t>
            </a:r>
            <a:r>
              <a:rPr lang="es-ES" dirty="0"/>
              <a:t>En esta alba del tercer milenio, la Iglesia no se cansa de anunciar el Evangelio que dona salvación y libertad auténtica también en las cosas temporales, como recuerda San Pablo a su discípulo Timoteo: </a:t>
            </a:r>
            <a:r>
              <a:rPr lang="es-ES" dirty="0" smtClean="0"/>
              <a:t>(</a:t>
            </a:r>
            <a:r>
              <a:rPr lang="es-ES" dirty="0"/>
              <a:t>2 Tm 4,2-5).</a:t>
            </a:r>
            <a:endParaRPr lang="es-EC" dirty="0"/>
          </a:p>
          <a:p>
            <a:pPr marL="0" lvl="0" indent="0">
              <a:buNone/>
            </a:pPr>
            <a:endParaRPr lang="es-EC" dirty="0"/>
          </a:p>
          <a:p>
            <a:endParaRPr lang="es-EC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111" y="1593129"/>
            <a:ext cx="5475888" cy="5264871"/>
          </a:xfrm>
        </p:spPr>
      </p:pic>
    </p:spTree>
    <p:extLst>
      <p:ext uri="{BB962C8B-B14F-4D97-AF65-F5344CB8AC3E}">
        <p14:creationId xmlns:p14="http://schemas.microsoft.com/office/powerpoint/2010/main" val="23405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175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Al </a:t>
            </a:r>
            <a:r>
              <a:rPr lang="es-ES" b="1" dirty="0"/>
              <a:t>alba del tercer milenio 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14650" y="1271752"/>
            <a:ext cx="9277350" cy="55862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/>
              <a:t>3 </a:t>
            </a:r>
            <a:r>
              <a:rPr lang="es-ES" dirty="0"/>
              <a:t>En efecto, cuando la Iglesia </a:t>
            </a:r>
            <a:r>
              <a:rPr lang="es-ES" dirty="0" smtClean="0"/>
              <a:t>cumple </a:t>
            </a:r>
            <a:r>
              <a:rPr lang="es-ES" dirty="0"/>
              <a:t>su misión de anunciar el Evangelio, enseña al hombre, en nombre de Cristo, su dignidad propia y su vocación a la comunión de las personas; </a:t>
            </a:r>
            <a:r>
              <a:rPr lang="es-ES" dirty="0" smtClean="0"/>
              <a:t>Él </a:t>
            </a:r>
            <a:r>
              <a:rPr lang="es-ES" dirty="0"/>
              <a:t>ha amado tanto “que dio a su Hijo único” (</a:t>
            </a:r>
            <a:r>
              <a:rPr lang="es-ES" dirty="0" err="1"/>
              <a:t>Jn</a:t>
            </a:r>
            <a:r>
              <a:rPr lang="es-ES" dirty="0"/>
              <a:t>. 3,16). Esta expresión de amor abarca la humanidad entera y no conoce fronteras y se extiende hasta los confines de la tierra (</a:t>
            </a:r>
            <a:r>
              <a:rPr lang="es-ES" dirty="0" err="1"/>
              <a:t>Hch</a:t>
            </a:r>
            <a:r>
              <a:rPr lang="es-ES" dirty="0"/>
              <a:t>. 1,8). </a:t>
            </a:r>
            <a:endParaRPr lang="es-ES" dirty="0" smtClean="0"/>
          </a:p>
          <a:p>
            <a:pPr marL="0" indent="0" algn="just">
              <a:buNone/>
            </a:pPr>
            <a:endParaRPr lang="es-EC" dirty="0"/>
          </a:p>
          <a:p>
            <a:pPr marL="0" indent="0" algn="just">
              <a:buNone/>
            </a:pPr>
            <a:r>
              <a:rPr lang="es-ES" b="1" dirty="0"/>
              <a:t>4 </a:t>
            </a:r>
            <a:r>
              <a:rPr lang="es-ES" dirty="0"/>
              <a:t>Los hombres renovados por el amor de Dios son capaces de cambiar las reglas, de llevar paz donde hay conflictos, de construir y cultivar relaciones fraternas </a:t>
            </a:r>
            <a:r>
              <a:rPr lang="es-ES" dirty="0" smtClean="0"/>
              <a:t>donde </a:t>
            </a:r>
            <a:r>
              <a:rPr lang="es-ES" dirty="0"/>
              <a:t>hay odio, de buscar la justicia donde domina la explotación del hombre por el hombre.</a:t>
            </a:r>
            <a:endParaRPr lang="es-EC" dirty="0"/>
          </a:p>
          <a:p>
            <a:endParaRPr lang="es-EC" dirty="0"/>
          </a:p>
        </p:txBody>
      </p:sp>
      <p:pic>
        <p:nvPicPr>
          <p:cNvPr id="2054" name="Picture 6" descr="Cristo en la cruz de Zurbarán | Artefamoso | Copias de cuadros de Zurbarán  al óleo hechas a mano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752"/>
            <a:ext cx="2974428" cy="558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9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715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b="1" dirty="0"/>
              <a:t>Al alba del tercer milenio 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243388" y="1177158"/>
            <a:ext cx="7948612" cy="56808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r>
              <a:rPr lang="es-ES" sz="7000" b="1" dirty="0" smtClean="0"/>
              <a:t>5</a:t>
            </a:r>
            <a:r>
              <a:rPr lang="es-ES" sz="7000" b="1" dirty="0"/>
              <a:t> </a:t>
            </a:r>
            <a:r>
              <a:rPr lang="es-ES" sz="7000" dirty="0"/>
              <a:t>El amor tiene por delante un vasto trabajo al que la Iglesia quiere contribuir también con su doctrina </a:t>
            </a:r>
            <a:r>
              <a:rPr lang="es-ES" sz="7000" dirty="0" smtClean="0"/>
              <a:t>social.</a:t>
            </a:r>
          </a:p>
          <a:p>
            <a:pPr marL="0" indent="0" algn="just">
              <a:buNone/>
            </a:pPr>
            <a:r>
              <a:rPr lang="es-ES" sz="7000" dirty="0" smtClean="0"/>
              <a:t> La </a:t>
            </a:r>
            <a:r>
              <a:rPr lang="es-ES" sz="7000" dirty="0"/>
              <a:t>pobreza </a:t>
            </a:r>
            <a:r>
              <a:rPr lang="es-ES" sz="7000" dirty="0" smtClean="0"/>
              <a:t>se extiende indefinidamente</a:t>
            </a:r>
            <a:r>
              <a:rPr lang="es-ES" sz="7000" dirty="0"/>
              <a:t>, </a:t>
            </a:r>
            <a:r>
              <a:rPr lang="es-ES" sz="7000" dirty="0" smtClean="0"/>
              <a:t>que </a:t>
            </a:r>
            <a:r>
              <a:rPr lang="es-ES" sz="7000" dirty="0"/>
              <a:t>afectan a menudo a ambientes y grupos no carentes de recursos económicos, pero expuestos a la desesperación del sin sentido, a la insidia de la droga, al abandono en la edad avanzada o en la enfermedad, a la marginación o a la discriminación social.</a:t>
            </a:r>
            <a:endParaRPr lang="es-EC" sz="7000" dirty="0"/>
          </a:p>
          <a:p>
            <a:pPr marL="0" indent="0" algn="just">
              <a:buNone/>
            </a:pPr>
            <a:r>
              <a:rPr lang="es-ES" sz="7000" b="1" dirty="0"/>
              <a:t>6 </a:t>
            </a:r>
            <a:r>
              <a:rPr lang="es-ES" sz="7000" dirty="0"/>
              <a:t>El amor cristiano impulsa a la denuncia, a la propuesta y al compromiso con proyección cultural, social y solidario. 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5" name="AutoShape 4" descr="madre teresa de calcuta ayudando a los pobres - Buscar con Google | Madre  teresa, Santa teresa de calcuta, Car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3078" name="Picture 6" descr="madre teresa de calcuta ayudando a los pobres - Buscar con Google | Madre  teresa, Santa teresa de calcuta, Car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14613"/>
            <a:ext cx="3525016" cy="250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844</Words>
  <Application>Microsoft Office PowerPoint</Application>
  <PresentationFormat>Panorámica</PresentationFormat>
  <Paragraphs>93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PRESENTACION</vt:lpstr>
      <vt:lpstr>Presentación de PowerPoint</vt:lpstr>
      <vt:lpstr>Presentación de PowerPoint</vt:lpstr>
      <vt:lpstr>Presentación de PowerPoint</vt:lpstr>
      <vt:lpstr> Elementos para llevar un Humanismo Integral y Solidario  </vt:lpstr>
      <vt:lpstr> Al alba del tercer milenio  </vt:lpstr>
      <vt:lpstr> Al alba del tercer milenio  </vt:lpstr>
      <vt:lpstr>Al alba del tercer milenio </vt:lpstr>
      <vt:lpstr> El significado del documento </vt:lpstr>
      <vt:lpstr> El significado del documento </vt:lpstr>
      <vt:lpstr> Al servicio de la verdad plena del hombre </vt:lpstr>
      <vt:lpstr>Al servicio de la verdad plena del hombre</vt:lpstr>
      <vt:lpstr>Al servicio de la verdad plena del hombre</vt:lpstr>
      <vt:lpstr>Bajo el signo de la solidaridad, del respeto y del amor</vt:lpstr>
      <vt:lpstr> Bajo el signo de la solidaridad, del respeto y del amor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Garces</dc:creator>
  <cp:lastModifiedBy>Gloria Garces</cp:lastModifiedBy>
  <cp:revision>116</cp:revision>
  <dcterms:created xsi:type="dcterms:W3CDTF">2020-11-04T19:38:38Z</dcterms:created>
  <dcterms:modified xsi:type="dcterms:W3CDTF">2020-12-08T18:31:28Z</dcterms:modified>
</cp:coreProperties>
</file>